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265" r:id="rId3"/>
    <p:sldId id="282" r:id="rId4"/>
    <p:sldId id="268" r:id="rId5"/>
    <p:sldId id="273" r:id="rId6"/>
    <p:sldId id="272" r:id="rId7"/>
    <p:sldId id="277" r:id="rId8"/>
    <p:sldId id="281" r:id="rId9"/>
    <p:sldId id="285" r:id="rId10"/>
    <p:sldId id="286" r:id="rId11"/>
    <p:sldId id="284" r:id="rId12"/>
    <p:sldId id="283" r:id="rId13"/>
    <p:sldId id="287" r:id="rId14"/>
    <p:sldId id="294" r:id="rId15"/>
    <p:sldId id="292" r:id="rId16"/>
    <p:sldId id="293" r:id="rId1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9587"/>
    <a:srgbClr val="00665F"/>
    <a:srgbClr val="BFDDDA"/>
    <a:srgbClr val="00A79D"/>
    <a:srgbClr val="008A66"/>
    <a:srgbClr val="00CC99"/>
    <a:srgbClr val="00FF00"/>
    <a:srgbClr val="009A7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2" autoAdjust="0"/>
    <p:restoredTop sz="92341" autoAdjust="0"/>
  </p:normalViewPr>
  <p:slideViewPr>
    <p:cSldViewPr>
      <p:cViewPr>
        <p:scale>
          <a:sx n="50" d="100"/>
          <a:sy n="50" d="100"/>
        </p:scale>
        <p:origin x="-1746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890ED9D-C675-45D0-9B01-BD7CB767B7DA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DF96996-9978-4BE2-9BE6-E3AC4A5D3B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3710CF0-DD5A-46E3-851E-484B92CB6183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87C4BE8-1382-460D-B6DE-A2AF1727B0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F987F5-6C95-4CF7-BCE3-6040DE42903E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C54D1C-B8DE-40BD-961B-FC92BB8E9CD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6D710C-8CA4-4A62-9952-A0DED8D231C8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B7DEB7-057D-4D73-A3C7-4156046FEEB2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8DEB9B-0B4C-4FE7-9B65-EEC4BC4871E6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8B5B68-487D-48A7-BA23-B71534D4CDF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478F8F-C80B-4D22-858A-3A5C9155074E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138479-0FCD-4A40-88F6-A75750BF2BCF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17E862-33D4-47FE-99F2-A6BD1AC99D7D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E37358-255D-449E-8587-74364551175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3BB1B9-6CA3-49C4-B52E-23567B270323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F6CE91-E7E3-4238-8A16-53FC13B0DA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D754-117C-4ECD-A660-D2F6D0BCE57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FCCA29-7C65-497B-8162-C875E28CDAC6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A8AA07-C86F-4876-8A5C-F94AE716F6D9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1B2E28-293A-4715-961B-056A35180637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FE4DC-871D-40C4-AD20-3825A1F12943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01A88-9DDD-421D-B73C-C370C5DBC5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9A5BF-FEB1-4037-8EBF-013EAB1D82CA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11D3B-075B-46B8-A15B-8D9FC81D8A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3294E-C4AA-45BF-9D75-331E70ABB719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8A0D4-8C54-45DA-8DBF-B9B76241BD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20106-9380-4DFC-850F-B03D4B756609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85EFF-86E1-4195-AFAF-00FF1CD210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8ED0-BCBD-44B4-95C5-023826C28AC5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E5A9E-FDA7-4595-89C7-9A2E13DDE1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00239-C19F-45FC-8579-7193F6DF70BE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FDA92-8052-4871-A2FC-1993D7E307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D2CAD-7D4C-4F5E-AA0C-FC9489166FC4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46DAF-3D72-40A0-B06B-9E786312E4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7164-7CBF-439B-B96D-2D560A4AE987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C5B80-E497-44A5-9DBF-DD77C4E62C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2BE68-508B-4C36-839C-70AF72AF39FD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D3C87-8D1F-4EE8-BD2B-69DCB676B2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F5B5-271B-429D-B585-E6C35EB5DC90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0726A-F254-4134-BD31-566F9B95D0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D5E34-8D3E-4207-B8E6-21E3B5398A4B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2BC87-1305-460C-844E-5746FED893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7C3469-1E4A-4740-9967-643416EEF907}" type="datetimeFigureOut">
              <a:rPr lang="en-US"/>
              <a:pPr>
                <a:defRPr/>
              </a:pPr>
              <a:t>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F0298B-6A47-4E15-88B3-10ED4EE47E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munitylandtrust.org.uk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://www.dta.org.uk/" TargetMode="External"/><Relationship Id="rId4" Type="http://schemas.openxmlformats.org/officeDocument/2006/relationships/hyperlink" Target="http://www.cltfund.org.uk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rose@gloucestershirelandforpeople.coop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4"/>
          <p:cNvSpPr>
            <a:spLocks noGrp="1"/>
          </p:cNvSpPr>
          <p:nvPr>
            <p:ph type="ctrTitle"/>
          </p:nvPr>
        </p:nvSpPr>
        <p:spPr>
          <a:xfrm>
            <a:off x="357188" y="2130425"/>
            <a:ext cx="8101012" cy="1470025"/>
          </a:xfrm>
        </p:spPr>
        <p:txBody>
          <a:bodyPr/>
          <a:lstStyle/>
          <a:p>
            <a:pPr algn="l"/>
            <a:r>
              <a:rPr lang="en-GB" sz="4000" b="1" smtClean="0">
                <a:solidFill>
                  <a:srgbClr val="00665F"/>
                </a:solidFill>
                <a:cs typeface="Arial" charset="0"/>
              </a:rPr>
              <a:t>Community Land Trusts</a:t>
            </a:r>
          </a:p>
        </p:txBody>
      </p:sp>
      <p:sp>
        <p:nvSpPr>
          <p:cNvPr id="11" name="Text Placeholder 3"/>
          <p:cNvSpPr txBox="1">
            <a:spLocks/>
          </p:cNvSpPr>
          <p:nvPr/>
        </p:nvSpPr>
        <p:spPr>
          <a:xfrm>
            <a:off x="250825" y="4508500"/>
            <a:ext cx="8343900" cy="138588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200" dirty="0">
                <a:solidFill>
                  <a:srgbClr val="00665F"/>
                </a:solidFill>
                <a:latin typeface="+mn-lt"/>
                <a:cs typeface="Arial" pitchFamily="34" charset="0"/>
              </a:rPr>
              <a:t>Rosemary Seagrief Gloucestershire Land for People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200" dirty="0">
                <a:solidFill>
                  <a:srgbClr val="00665F"/>
                </a:solidFill>
                <a:latin typeface="+mn-lt"/>
                <a:cs typeface="Arial" pitchFamily="34" charset="0"/>
              </a:rPr>
              <a:t>CLT/Gypsy Site Self-Build Seminar, 13 January 2011</a:t>
            </a:r>
            <a:endParaRPr lang="en-GB" sz="3200" dirty="0">
              <a:solidFill>
                <a:srgbClr val="00665F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5363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Urban/large scale – Cashes Green</a:t>
            </a:r>
          </a:p>
        </p:txBody>
      </p:sp>
      <p:pic>
        <p:nvPicPr>
          <p:cNvPr id="34818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13" descr="cg plan B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1196975"/>
            <a:ext cx="7705725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00665F"/>
                </a:solidFill>
              </a:rPr>
              <a:t>More than housing – High </a:t>
            </a:r>
            <a:r>
              <a:rPr lang="en-GB" dirty="0" err="1" smtClean="0">
                <a:solidFill>
                  <a:srgbClr val="00665F"/>
                </a:solidFill>
              </a:rPr>
              <a:t>Bickington</a:t>
            </a:r>
            <a:endParaRPr lang="en-GB" dirty="0">
              <a:solidFill>
                <a:srgbClr val="00665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67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2" descr="Model 2010 001.jpg"/>
          <p:cNvPicPr>
            <a:picLocks noChangeAspect="1"/>
          </p:cNvPicPr>
          <p:nvPr/>
        </p:nvPicPr>
        <p:blipFill>
          <a:blip r:embed="rId4"/>
          <a:srcRect l="1904" t="2899"/>
          <a:stretch>
            <a:fillRect/>
          </a:stretch>
        </p:blipFill>
        <p:spPr bwMode="auto">
          <a:xfrm>
            <a:off x="611188" y="1268413"/>
            <a:ext cx="7970837" cy="51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Self build – St Minver, Cornwall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mtClean="0">
                <a:solidFill>
                  <a:srgbClr val="059587"/>
                </a:solidFill>
              </a:rPr>
              <a:t>12 homes</a:t>
            </a:r>
          </a:p>
          <a:p>
            <a:r>
              <a:rPr lang="en-GB" smtClean="0">
                <a:solidFill>
                  <a:srgbClr val="059587"/>
                </a:solidFill>
              </a:rPr>
              <a:t>Land  - £10,000 per plot, inc. planning</a:t>
            </a:r>
          </a:p>
          <a:p>
            <a:r>
              <a:rPr lang="en-GB" smtClean="0">
                <a:solidFill>
                  <a:srgbClr val="059587"/>
                </a:solidFill>
              </a:rPr>
              <a:t>Total cost £77,000 (2-bed), £85,000 (3-bed)</a:t>
            </a:r>
          </a:p>
          <a:p>
            <a:r>
              <a:rPr lang="en-GB" smtClean="0">
                <a:solidFill>
                  <a:srgbClr val="059587"/>
                </a:solidFill>
              </a:rPr>
              <a:t>Av. omv c£320,000</a:t>
            </a:r>
          </a:p>
          <a:p>
            <a:r>
              <a:rPr lang="en-GB" smtClean="0">
                <a:solidFill>
                  <a:srgbClr val="059587"/>
                </a:solidFill>
              </a:rPr>
              <a:t>Interest free loan from North Cornwall DC</a:t>
            </a:r>
          </a:p>
          <a:p>
            <a:r>
              <a:rPr lang="en-GB" smtClean="0">
                <a:solidFill>
                  <a:srgbClr val="059587"/>
                </a:solidFill>
              </a:rPr>
              <a:t>Resale covenant</a:t>
            </a:r>
          </a:p>
          <a:p>
            <a:endParaRPr lang="en-GB" smtClean="0">
              <a:solidFill>
                <a:srgbClr val="059587"/>
              </a:solidFill>
            </a:endParaRPr>
          </a:p>
          <a:p>
            <a:endParaRPr lang="en-GB" smtClean="0"/>
          </a:p>
          <a:p>
            <a:endParaRPr lang="en-GB" smtClean="0"/>
          </a:p>
        </p:txBody>
      </p:sp>
      <p:pic>
        <p:nvPicPr>
          <p:cNvPr id="38916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9" descr="IMG_229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1557338"/>
            <a:ext cx="381635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Challenges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Securing land at low or nil cost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Raising development funding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Getting mortgages (at all, or on capped resale prices) and conditions placed on them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Capacity of community groups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Bureaucracy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360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3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Key factors for success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One-to-one advice and technical support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Support of local agencies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Partnership working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Access to start-up funding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Wide community engagement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3011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59587"/>
                </a:solidFill>
              </a:rPr>
              <a:t>What help is out there?</a:t>
            </a:r>
            <a:endParaRPr lang="en-GB" smtClean="0">
              <a:solidFill>
                <a:srgbClr val="00665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Some key organisations supporting CLTs</a:t>
            </a:r>
            <a:br>
              <a:rPr lang="en-GB" sz="3600" dirty="0" smtClean="0">
                <a:solidFill>
                  <a:srgbClr val="059587"/>
                </a:solidFill>
              </a:rPr>
            </a:br>
            <a:endParaRPr lang="en-GB" sz="3600" dirty="0" smtClean="0">
              <a:solidFill>
                <a:srgbClr val="059587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National CLT Network – </a:t>
            </a:r>
            <a:r>
              <a:rPr lang="en-GB" sz="3600" dirty="0" smtClean="0">
                <a:hlinkClick r:id="rId3"/>
              </a:rPr>
              <a:t>www.communitylandtrust.org.uk</a:t>
            </a:r>
            <a:endParaRPr lang="en-GB" sz="3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CLT Fund – </a:t>
            </a:r>
            <a:r>
              <a:rPr lang="en-GB" sz="3600" dirty="0" smtClean="0">
                <a:solidFill>
                  <a:srgbClr val="059587"/>
                </a:solidFill>
                <a:hlinkClick r:id="rId4"/>
              </a:rPr>
              <a:t>www.cltfund.org.uk</a:t>
            </a:r>
            <a:endParaRPr lang="en-GB" sz="3600" dirty="0" smtClean="0">
              <a:solidFill>
                <a:srgbClr val="059587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DTA and its Asset Transfer Unit – </a:t>
            </a:r>
            <a:r>
              <a:rPr lang="en-GB" sz="3600" dirty="0" smtClean="0">
                <a:solidFill>
                  <a:srgbClr val="059587"/>
                </a:solidFill>
                <a:hlinkClick r:id="rId5"/>
              </a:rPr>
              <a:t>www.dta.org.uk</a:t>
            </a:r>
            <a:endParaRPr lang="en-GB" sz="3600" dirty="0" smtClean="0">
              <a:solidFill>
                <a:srgbClr val="059587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59587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...to name but a few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360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9" name="Picture 6" descr="glp-header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59587"/>
                </a:solidFill>
              </a:rPr>
              <a:t>Thank you</a:t>
            </a:r>
            <a:endParaRPr lang="en-GB" smtClean="0">
              <a:solidFill>
                <a:srgbClr val="00665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Rosemary Seagrief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Development Manager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Gloucestershire Land for People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The Exchange, Brick Row, Stroud, GL6 6XZ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59587"/>
              </a:solidFill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e-mail:</a:t>
            </a:r>
            <a:r>
              <a:rPr lang="en-GB" sz="3600" dirty="0" smtClean="0"/>
              <a:t> </a:t>
            </a:r>
            <a:r>
              <a:rPr lang="en-GB" sz="3600" dirty="0" smtClean="0">
                <a:hlinkClick r:id="rId3"/>
              </a:rPr>
              <a:t>rose@gloucestershirelandforpeople.coop</a:t>
            </a:r>
            <a:endParaRPr lang="en-GB" sz="3600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err="1" smtClean="0">
                <a:solidFill>
                  <a:srgbClr val="059587"/>
                </a:solidFill>
              </a:rPr>
              <a:t>tel</a:t>
            </a:r>
            <a:r>
              <a:rPr lang="en-GB" sz="3600" dirty="0" smtClean="0">
                <a:solidFill>
                  <a:srgbClr val="059587"/>
                </a:solidFill>
              </a:rPr>
              <a:t>: 08453 457 599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mob: 07726 360 560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solidFill>
                  <a:srgbClr val="059587"/>
                </a:solidFill>
              </a:rPr>
              <a:t>www.gloucestershirelandforpeople.coop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360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5958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7" name="Picture 6" descr="glp-header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Placeholder 3"/>
          <p:cNvSpPr txBox="1">
            <a:spLocks/>
          </p:cNvSpPr>
          <p:nvPr/>
        </p:nvSpPr>
        <p:spPr bwMode="auto">
          <a:xfrm>
            <a:off x="228600" y="5834063"/>
            <a:ext cx="83439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n-GB" sz="3200">
              <a:solidFill>
                <a:srgbClr val="00665F"/>
              </a:solidFill>
            </a:endParaRPr>
          </a:p>
        </p:txBody>
      </p:sp>
      <p:pic>
        <p:nvPicPr>
          <p:cNvPr id="17410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00665F"/>
                </a:solidFill>
              </a:rPr>
              <a:t>“The biggest  challenge for the ‘Big Society’ is whether it is big enough for everyone. ”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/>
              <a:t>From Cutting It, The ‘Big Society’ and the new austerity, New Economics Foundation, 4 Nov.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smtClean="0">
                <a:solidFill>
                  <a:srgbClr val="059587"/>
                </a:solidFill>
              </a:rPr>
              <a:t>Gloucestershire Land for People</a:t>
            </a:r>
            <a:endParaRPr lang="en-GB" smtClean="0"/>
          </a:p>
        </p:txBody>
      </p:sp>
      <p:sp>
        <p:nvSpPr>
          <p:cNvPr id="1945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GB" sz="3600" smtClean="0">
                <a:solidFill>
                  <a:srgbClr val="059587"/>
                </a:solidFill>
                <a:latin typeface="Calibri (Body)"/>
              </a:rPr>
              <a:t>A regional umbrella body that develops and supports Community Land Trusts (CLTs) throughout Gloucestershire</a:t>
            </a:r>
          </a:p>
        </p:txBody>
      </p:sp>
      <p:pic>
        <p:nvPicPr>
          <p:cNvPr id="19459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59587"/>
                </a:solidFill>
              </a:rPr>
              <a:t>What does GLP do?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059587"/>
                </a:solidFill>
              </a:rPr>
              <a:t>GLP supports the development of robust and </a:t>
            </a:r>
            <a:r>
              <a:rPr lang="en-GB" sz="4000" dirty="0" smtClean="0">
                <a:solidFill>
                  <a:srgbClr val="059587"/>
                </a:solidFill>
              </a:rPr>
              <a:t>sustainable communities </a:t>
            </a:r>
            <a:r>
              <a:rPr lang="en-GB" dirty="0" smtClean="0">
                <a:solidFill>
                  <a:srgbClr val="059587"/>
                </a:solidFill>
              </a:rPr>
              <a:t>by enabling people in towns, villages and the countryside to set up CLTs </a:t>
            </a:r>
            <a:r>
              <a:rPr lang="en-GB" sz="4000" dirty="0" smtClean="0">
                <a:solidFill>
                  <a:srgbClr val="059587"/>
                </a:solidFill>
              </a:rPr>
              <a:t>that own, develop and run assets</a:t>
            </a:r>
            <a:r>
              <a:rPr lang="en-GB" dirty="0" smtClean="0">
                <a:solidFill>
                  <a:srgbClr val="059587"/>
                </a:solidFill>
              </a:rPr>
              <a:t>, such as affordable housing, workspace, recreational facilities and land for growing food, </a:t>
            </a:r>
            <a:r>
              <a:rPr lang="en-GB" sz="4000" dirty="0" smtClean="0">
                <a:solidFill>
                  <a:srgbClr val="059587"/>
                </a:solidFill>
              </a:rPr>
              <a:t>for the benefit of the community</a:t>
            </a:r>
            <a:r>
              <a:rPr lang="en-GB" dirty="0" smtClean="0">
                <a:solidFill>
                  <a:srgbClr val="059587"/>
                </a:solidFill>
              </a:rPr>
              <a:t> in which they live and work</a:t>
            </a:r>
            <a:r>
              <a:rPr lang="en-GB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pic>
        <p:nvPicPr>
          <p:cNvPr id="21507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What kind of organisation is a CLT?</a:t>
            </a:r>
          </a:p>
        </p:txBody>
      </p:sp>
      <p:sp>
        <p:nvSpPr>
          <p:cNvPr id="23554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>
                <a:solidFill>
                  <a:srgbClr val="059587"/>
                </a:solidFill>
              </a:rPr>
              <a:t>All CLTs share these characteristics:</a:t>
            </a:r>
            <a:br>
              <a:rPr lang="en-GB" smtClean="0">
                <a:solidFill>
                  <a:srgbClr val="059587"/>
                </a:solidFill>
              </a:rPr>
            </a:br>
            <a:endParaRPr lang="en-GB" smtClean="0">
              <a:solidFill>
                <a:srgbClr val="059587"/>
              </a:solidFill>
            </a:endParaRPr>
          </a:p>
          <a:p>
            <a:r>
              <a:rPr lang="en-GB" smtClean="0">
                <a:solidFill>
                  <a:srgbClr val="059587"/>
                </a:solidFill>
              </a:rPr>
              <a:t>Not-for-profit status</a:t>
            </a:r>
          </a:p>
          <a:p>
            <a:r>
              <a:rPr lang="en-GB" smtClean="0">
                <a:solidFill>
                  <a:srgbClr val="059587"/>
                </a:solidFill>
              </a:rPr>
              <a:t>Incorporated</a:t>
            </a:r>
          </a:p>
          <a:p>
            <a:r>
              <a:rPr lang="en-GB" smtClean="0">
                <a:solidFill>
                  <a:srgbClr val="059587"/>
                </a:solidFill>
              </a:rPr>
              <a:t>Operate within a tightly defined community</a:t>
            </a:r>
          </a:p>
          <a:p>
            <a:r>
              <a:rPr lang="en-GB" smtClean="0">
                <a:solidFill>
                  <a:srgbClr val="059587"/>
                </a:solidFill>
              </a:rPr>
              <a:t>Democratic control by members of that community</a:t>
            </a:r>
          </a:p>
          <a:p>
            <a:r>
              <a:rPr lang="en-GB" smtClean="0">
                <a:solidFill>
                  <a:srgbClr val="059587"/>
                </a:solidFill>
              </a:rPr>
              <a:t>Provide an asset lock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  <p:pic>
        <p:nvPicPr>
          <p:cNvPr id="23555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Key aims of CLTs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Affordability in perpetuity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Stewardship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Sustainability 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kern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3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Legal status of CLTs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kern="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Legally defined in the Housing and Regeneration Act 2008, Section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rgbClr val="059587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kern="0" dirty="0" smtClean="0">
                <a:solidFill>
                  <a:srgbClr val="059587"/>
                </a:solidFill>
                <a:latin typeface="Arial" pitchFamily="34" charset="0"/>
                <a:cs typeface="Arial" pitchFamily="34" charset="0"/>
              </a:rPr>
              <a:t>Usually constituted as Industrial &amp; Provident Societies or Companies Limited by Guarantee, some with charitable status, all not for profit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1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Grp="1" noChangeAspect="1"/>
          </p:cNvGraphicFramePr>
          <p:nvPr/>
        </p:nvGraphicFramePr>
        <p:xfrm>
          <a:off x="684213" y="836613"/>
          <a:ext cx="4032250" cy="5629275"/>
        </p:xfrm>
        <a:graphic>
          <a:graphicData uri="http://schemas.openxmlformats.org/presentationml/2006/ole">
            <p:oleObj spid="_x0000_s24578" name="Acrobat Document" r:id="rId4" imgW="5668166" imgH="8019048" progId="AcroExch.Document.7">
              <p:embed/>
            </p:oleObj>
          </a:graphicData>
        </a:graphic>
      </p:graphicFrame>
      <p:sp>
        <p:nvSpPr>
          <p:cNvPr id="2457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0665F"/>
                </a:solidFill>
              </a:rPr>
              <a:t>CLTs in action in England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1" name="Picture 6" descr="glp-header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mtClean="0">
                <a:solidFill>
                  <a:srgbClr val="059587"/>
                </a:solidFill>
              </a:rPr>
              <a:t>c 70 CLTs around the country (numbered dots)</a:t>
            </a:r>
          </a:p>
          <a:p>
            <a:r>
              <a:rPr lang="en-GB" smtClean="0">
                <a:solidFill>
                  <a:srgbClr val="059587"/>
                </a:solidFill>
              </a:rPr>
              <a:t>5 existing support bodies (red)</a:t>
            </a:r>
          </a:p>
          <a:p>
            <a:r>
              <a:rPr lang="en-GB" smtClean="0">
                <a:solidFill>
                  <a:srgbClr val="059587"/>
                </a:solidFill>
              </a:rPr>
              <a:t>1 potential support body (orange)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mtClean="0">
                <a:solidFill>
                  <a:srgbClr val="059587"/>
                </a:solidFill>
              </a:rPr>
              <a:t>Rural</a:t>
            </a:r>
          </a:p>
        </p:txBody>
      </p:sp>
      <p:sp>
        <p:nvSpPr>
          <p:cNvPr id="32770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Blisland, Cornwall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kern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2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smtClean="0"/>
              <a:t>Holy Island of Lindisfarne</a:t>
            </a:r>
          </a:p>
        </p:txBody>
      </p:sp>
      <p:pic>
        <p:nvPicPr>
          <p:cNvPr id="32773" name="Picture 6" descr="glp-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60350"/>
            <a:ext cx="31273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Content Placeholder 10" descr="IMG_2316.JPG"/>
          <p:cNvPicPr>
            <a:picLocks noGrp="1" noChangeAspect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395288" y="2276475"/>
            <a:ext cx="4125912" cy="3097213"/>
          </a:xfrm>
        </p:spPr>
      </p:pic>
      <p:pic>
        <p:nvPicPr>
          <p:cNvPr id="32775" name="Picture 2" descr="http://www.communitylandtrusts.org.uk/cms/resources/uploads/Image/image_bank/Green_Lane_Holy_Islan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7900" y="2276475"/>
            <a:ext cx="383222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862</TotalTime>
  <Words>390</Words>
  <Application>Microsoft Office PowerPoint</Application>
  <PresentationFormat>On-screen Show (4:3)</PresentationFormat>
  <Paragraphs>87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Arial</vt:lpstr>
      <vt:lpstr>Calibri (Body)</vt:lpstr>
      <vt:lpstr>Office Theme</vt:lpstr>
      <vt:lpstr>Acrobat Document</vt:lpstr>
      <vt:lpstr>Community Land Trusts</vt:lpstr>
      <vt:lpstr>“The biggest  challenge for the ‘Big Society’ is whether it is big enough for everyone. ”  </vt:lpstr>
      <vt:lpstr>Gloucestershire Land for People</vt:lpstr>
      <vt:lpstr>What does GLP do?</vt:lpstr>
      <vt:lpstr>What kind of organisation is a CLT?</vt:lpstr>
      <vt:lpstr>Key aims of CLTs</vt:lpstr>
      <vt:lpstr>Legal status of CLTs</vt:lpstr>
      <vt:lpstr>CLTs in action in England</vt:lpstr>
      <vt:lpstr>Rural</vt:lpstr>
      <vt:lpstr>Urban/large scale – Cashes Green</vt:lpstr>
      <vt:lpstr>More than housing – High Bickington</vt:lpstr>
      <vt:lpstr>Self build – St Minver, Cornwall</vt:lpstr>
      <vt:lpstr>Challenges</vt:lpstr>
      <vt:lpstr>Key factors for success</vt:lpstr>
      <vt:lpstr>What help is out there?</vt:lpstr>
      <vt:lpstr>Thank you</vt:lpstr>
    </vt:vector>
  </TitlesOfParts>
  <Company>National Housing Federation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fed</dc:creator>
  <cp:lastModifiedBy>emma.nuttall</cp:lastModifiedBy>
  <cp:revision>89</cp:revision>
  <dcterms:created xsi:type="dcterms:W3CDTF">2010-11-17T09:59:27Z</dcterms:created>
  <dcterms:modified xsi:type="dcterms:W3CDTF">2011-01-21T15:01:52Z</dcterms:modified>
</cp:coreProperties>
</file>